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80" d="100"/>
          <a:sy n="80" d="100"/>
        </p:scale>
        <p:origin x="28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11/14/2017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973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6011097-34D1-47F3-B725-BE46E39B755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11/14/2017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69732" name="Rectangle 7"/>
          <p:cNvSpPr txBox="1">
            <a:spLocks noGrp="1" noChangeArrowheads="1"/>
          </p:cNvSpPr>
          <p:nvPr/>
        </p:nvSpPr>
        <p:spPr bwMode="auto">
          <a:xfrm>
            <a:off x="3885313" y="8685552"/>
            <a:ext cx="2971121" cy="45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7" tIns="46179" rIns="92357" bIns="4617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5FDDF54F-F8F5-47B1-AB1A-204FC04EB117}" type="slidenum">
              <a:rPr lang="en-US" altLang="en-US">
                <a:solidFill>
                  <a:prstClr val="black"/>
                </a:solidFill>
                <a:ea typeface="ＭＳ Ｐゴシック" panose="020B0600070205080204" pitchFamily="34" charset="-12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dirty="0">
              <a:solidFill>
                <a:prstClr val="black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9697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4213"/>
            <a:ext cx="4573588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97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7724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7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  <a:p>
            <a:endParaRPr lang="en-US" altLang="en-US" dirty="0">
              <a:cs typeface="Arial" panose="020B0604020202020204" pitchFamily="34" charset="0"/>
            </a:endParaRPr>
          </a:p>
          <a:p>
            <a:pPr marL="273050" lvl="1">
              <a:buFontTx/>
              <a:buChar char="•"/>
            </a:pPr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>
              <a:buFontTx/>
              <a:buChar char="•"/>
            </a:pPr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574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C64A4E1-1962-46AC-9628-5046E8042E31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95744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FBE788-2459-4977-B8B2-C2B409D8A94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379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1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7178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7D3445D-B6F0-4A24-AF47-FE1D8DD801F8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11/14/2017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71782" name="Slide Number Placeholder 3"/>
          <p:cNvSpPr txBox="1">
            <a:spLocks noGrp="1"/>
          </p:cNvSpPr>
          <p:nvPr/>
        </p:nvSpPr>
        <p:spPr bwMode="auto">
          <a:xfrm>
            <a:off x="3885313" y="8685552"/>
            <a:ext cx="2971121" cy="45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7" tIns="46179" rIns="92357" bIns="4617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13AFD44A-DA18-4E36-AFE5-3566AC30CE2C}" type="slidenum">
              <a:rPr lang="en-US" altLang="en-US">
                <a:solidFill>
                  <a:prstClr val="black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 dirty="0">
              <a:solidFill>
                <a:prstClr val="black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7512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1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7178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E763975B-700B-4FB9-8B29-8B0E94C0DD36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11/14/2017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71782" name="Slide Number Placeholder 3"/>
          <p:cNvSpPr txBox="1">
            <a:spLocks noGrp="1"/>
          </p:cNvSpPr>
          <p:nvPr/>
        </p:nvSpPr>
        <p:spPr bwMode="auto">
          <a:xfrm>
            <a:off x="3885313" y="8685552"/>
            <a:ext cx="2971121" cy="45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7" tIns="46179" rIns="92357" bIns="4617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13AFD44A-DA18-4E36-AFE5-3566AC30CE2C}" type="slidenum">
              <a:rPr lang="en-US" altLang="en-US">
                <a:solidFill>
                  <a:prstClr val="black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 dirty="0">
              <a:solidFill>
                <a:prstClr val="black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6827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1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7178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A17DCF3-6187-411C-9144-ACB8139B5F92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11/14/2017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71782" name="Slide Number Placeholder 3"/>
          <p:cNvSpPr txBox="1">
            <a:spLocks noGrp="1"/>
          </p:cNvSpPr>
          <p:nvPr/>
        </p:nvSpPr>
        <p:spPr bwMode="auto">
          <a:xfrm>
            <a:off x="3885313" y="8685552"/>
            <a:ext cx="2971121" cy="45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7" tIns="46179" rIns="92357" bIns="4617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13AFD44A-DA18-4E36-AFE5-3566AC30CE2C}" type="slidenum">
              <a:rPr lang="en-US" altLang="en-US">
                <a:solidFill>
                  <a:prstClr val="black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 dirty="0">
              <a:solidFill>
                <a:prstClr val="black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27244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1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 typeface="Arial" panose="020B0604020202020204" pitchFamily="34" charset="0"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7178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7C8A9E4-0908-49D3-BD5D-7953CCD16105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11/14/2017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71782" name="Slide Number Placeholder 3"/>
          <p:cNvSpPr txBox="1">
            <a:spLocks noGrp="1"/>
          </p:cNvSpPr>
          <p:nvPr/>
        </p:nvSpPr>
        <p:spPr bwMode="auto">
          <a:xfrm>
            <a:off x="3885313" y="8685552"/>
            <a:ext cx="2971121" cy="45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7" tIns="46179" rIns="92357" bIns="4617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13AFD44A-DA18-4E36-AFE5-3566AC30CE2C}" type="slidenum">
              <a:rPr lang="en-US" altLang="en-US">
                <a:solidFill>
                  <a:prstClr val="black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 dirty="0">
              <a:solidFill>
                <a:prstClr val="black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2325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5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65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68673" indent="-168673"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The repayment requirement relates to the 2008 First Time Home buyer credit &amp; not the credits offered in other years (2009 &amp; 2010)</a:t>
            </a:r>
          </a:p>
        </p:txBody>
      </p:sp>
      <p:sp>
        <p:nvSpPr>
          <p:cNvPr id="100659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8AE59ED-6617-426E-BF84-B9991A8B28BB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11/14/2017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06598" name="Slide Number Placeholder 3"/>
          <p:cNvSpPr txBox="1">
            <a:spLocks noGrp="1"/>
          </p:cNvSpPr>
          <p:nvPr/>
        </p:nvSpPr>
        <p:spPr bwMode="auto">
          <a:xfrm>
            <a:off x="3885313" y="8685552"/>
            <a:ext cx="2971121" cy="45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7" tIns="46179" rIns="92357" bIns="4617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4691895B-3BD8-4BEE-81A2-68C9FA4F6384}" type="slidenum">
              <a:rPr lang="en-US" altLang="en-US">
                <a:solidFill>
                  <a:prstClr val="black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 dirty="0">
              <a:solidFill>
                <a:prstClr val="black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1625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86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0086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B4A3573-74A8-4A5D-99F7-56D5387616E9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11/14/2017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08646" name="Slide Number Placeholder 3"/>
          <p:cNvSpPr txBox="1">
            <a:spLocks noGrp="1"/>
          </p:cNvSpPr>
          <p:nvPr/>
        </p:nvSpPr>
        <p:spPr bwMode="auto">
          <a:xfrm>
            <a:off x="3885313" y="8685552"/>
            <a:ext cx="2971121" cy="45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7" tIns="46179" rIns="92357" bIns="4617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2C782102-41B1-4F93-9875-893295546186}" type="slidenum">
              <a:rPr lang="en-US" altLang="en-US">
                <a:solidFill>
                  <a:prstClr val="black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 dirty="0">
              <a:solidFill>
                <a:prstClr val="black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463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06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042812" lvl="4" indent="-224897">
              <a:spcBef>
                <a:spcPct val="0"/>
              </a:spcBef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01069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69C2B26-FC04-4066-8B5A-03C855C88CED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1010694" name="Slide Number Placeholder 3"/>
          <p:cNvSpPr txBox="1">
            <a:spLocks noGrp="1"/>
          </p:cNvSpPr>
          <p:nvPr/>
        </p:nvSpPr>
        <p:spPr bwMode="auto">
          <a:xfrm>
            <a:off x="3885313" y="8685552"/>
            <a:ext cx="2971121" cy="45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7" tIns="46179" rIns="92357" bIns="4617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2220265-93A0-48EC-BDD7-503EA53FC8E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8747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7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  <a:p>
            <a:endParaRPr lang="en-US" altLang="en-US" dirty="0">
              <a:cs typeface="Arial" panose="020B0604020202020204" pitchFamily="34" charset="0"/>
            </a:endParaRPr>
          </a:p>
          <a:p>
            <a:pPr marL="273050" lvl="1">
              <a:buFontTx/>
              <a:buChar char="•"/>
            </a:pPr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>
              <a:buFontTx/>
              <a:buChar char="•"/>
            </a:pPr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574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C64A4E1-1962-46AC-9628-5046E8042E31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95744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FBE788-2459-4977-B8B2-C2B409D8A94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596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2130425"/>
            <a:ext cx="7772400" cy="1470025"/>
          </a:xfrm>
        </p:spPr>
        <p:txBody>
          <a:bodyPr/>
          <a:lstStyle/>
          <a:p>
            <a:r>
              <a:rPr lang="en-US" altLang="en-US" dirty="0"/>
              <a:t>Other Taxes</a:t>
            </a:r>
          </a:p>
        </p:txBody>
      </p:sp>
      <p:sp>
        <p:nvSpPr>
          <p:cNvPr id="9687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Pub 4012 Tab H</a:t>
            </a:r>
          </a:p>
          <a:p>
            <a:r>
              <a:rPr lang="en-US" altLang="en-US" dirty="0"/>
              <a:t>Pub 17 Chapters 6, 10, 17, 30</a:t>
            </a:r>
          </a:p>
          <a:p>
            <a:r>
              <a:rPr lang="en-US" altLang="en-US" dirty="0"/>
              <a:t>(Federal 1040-Lines 57-63)</a:t>
            </a:r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44007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599" y="1562100"/>
            <a:ext cx="7534276" cy="3924300"/>
          </a:xfrm>
          <a:prstGeom prst="rect">
            <a:avLst/>
          </a:prstGeom>
        </p:spPr>
      </p:pic>
      <p:sp>
        <p:nvSpPr>
          <p:cNvPr id="956418" name="Title 1"/>
          <p:cNvSpPr>
            <a:spLocks noGrp="1"/>
          </p:cNvSpPr>
          <p:nvPr>
            <p:ph type="title"/>
          </p:nvPr>
        </p:nvSpPr>
        <p:spPr>
          <a:xfrm>
            <a:off x="609599" y="277813"/>
            <a:ext cx="8238565" cy="1143000"/>
          </a:xfrm>
        </p:spPr>
        <p:txBody>
          <a:bodyPr>
            <a:normAutofit/>
          </a:bodyPr>
          <a:lstStyle/>
          <a:p>
            <a:r>
              <a:rPr lang="en-US" altLang="en-US" sz="3100" dirty="0"/>
              <a:t>TS – Repayment of 2008 First-Time Homebuyer Credit – 1040 Line 60b</a:t>
            </a:r>
            <a:endParaRPr lang="en-US" altLang="en-US" sz="2400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1" name="Picture 10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20" name="Oval 5"/>
          <p:cNvSpPr>
            <a:spLocks noChangeArrowheads="1"/>
          </p:cNvSpPr>
          <p:nvPr/>
        </p:nvSpPr>
        <p:spPr bwMode="auto">
          <a:xfrm>
            <a:off x="7513003" y="3548418"/>
            <a:ext cx="533400" cy="45003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13" name="TextBox 12"/>
          <p:cNvSpPr txBox="1"/>
          <p:nvPr/>
        </p:nvSpPr>
        <p:spPr>
          <a:xfrm>
            <a:off x="2326341" y="2460811"/>
            <a:ext cx="4647426" cy="92333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Repayment amount for 2008 First-Time</a:t>
            </a:r>
          </a:p>
          <a:p>
            <a:r>
              <a:rPr lang="en-US" b="1" dirty="0"/>
              <a:t>Homebuyer credit for both taxpayer and</a:t>
            </a:r>
          </a:p>
          <a:p>
            <a:r>
              <a:rPr lang="en-US" b="1" dirty="0"/>
              <a:t>spouse</a:t>
            </a:r>
          </a:p>
        </p:txBody>
      </p:sp>
      <p:cxnSp>
        <p:nvCxnSpPr>
          <p:cNvPr id="22" name="Straight Arrow Connector 21"/>
          <p:cNvCxnSpPr>
            <a:endCxn id="20" idx="2"/>
          </p:cNvCxnSpPr>
          <p:nvPr/>
        </p:nvCxnSpPr>
        <p:spPr bwMode="auto">
          <a:xfrm>
            <a:off x="6227795" y="3411558"/>
            <a:ext cx="1285208" cy="36187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47565833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Other Taxes</a:t>
            </a:r>
          </a:p>
        </p:txBody>
      </p:sp>
      <p:sp>
        <p:nvSpPr>
          <p:cNvPr id="9707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 </a:t>
            </a:r>
            <a:r>
              <a:rPr lang="en-US" altLang="en-US" sz="3000" dirty="0"/>
              <a:t>Includes: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600" dirty="0"/>
              <a:t>Self-employment tax </a:t>
            </a:r>
          </a:p>
          <a:p>
            <a:pPr lvl="1"/>
            <a:r>
              <a:rPr lang="en-US" altLang="en-US" sz="2600" dirty="0"/>
              <a:t> Social Security/Medicare tax due on tips income</a:t>
            </a:r>
          </a:p>
          <a:p>
            <a:pPr lvl="1"/>
            <a:r>
              <a:rPr lang="en-US" altLang="en-US" sz="2600" dirty="0"/>
              <a:t> Additional tax on IRAs, other qualified retirement plans, etc.</a:t>
            </a:r>
          </a:p>
          <a:p>
            <a:pPr lvl="1"/>
            <a:r>
              <a:rPr lang="en-US" altLang="en-US" sz="2600" dirty="0"/>
              <a:t> Repayment of first-time homebuyer credit</a:t>
            </a:r>
          </a:p>
          <a:p>
            <a:pPr lvl="1"/>
            <a:r>
              <a:rPr lang="en-US" altLang="en-US" sz="2600" dirty="0"/>
              <a:t> Health care Individual responsibility payments (discussed in Affordable Care Act module) </a:t>
            </a:r>
          </a:p>
          <a:p>
            <a:pPr lvl="1"/>
            <a:r>
              <a:rPr lang="en-US" altLang="en-US" sz="2600" dirty="0"/>
              <a:t> Additional tax for HSA distributions not used for qualified medical expenses (HSA certification only)</a:t>
            </a:r>
          </a:p>
          <a:p>
            <a:pPr lvl="1"/>
            <a:r>
              <a:rPr lang="en-US" altLang="en-US" sz="2600" dirty="0"/>
              <a:t> Use Tax (NJ Only) – discussed in later module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45626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Self-Employment Tax</a:t>
            </a:r>
          </a:p>
        </p:txBody>
      </p:sp>
      <p:sp>
        <p:nvSpPr>
          <p:cNvPr id="970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</a:t>
            </a:r>
            <a:r>
              <a:rPr lang="en-US" altLang="en-US" sz="3000" dirty="0"/>
              <a:t>TaxSlayer enters automatically on Federal 1040 Line 57 from Schedule SE</a:t>
            </a:r>
          </a:p>
          <a:p>
            <a:r>
              <a:rPr lang="en-US" altLang="en-US" sz="3000" dirty="0"/>
              <a:t> TaxSlayer calculates amount using entries from Schedule C</a:t>
            </a:r>
          </a:p>
          <a:p>
            <a:r>
              <a:rPr lang="en-US" altLang="en-US" sz="3000" dirty="0"/>
              <a:t> Discussed as part of Business Income module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Picture 6" descr="NJ TaxSlayer" title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64676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Unreported Social Security &amp; Medicare Tax</a:t>
            </a:r>
          </a:p>
        </p:txBody>
      </p:sp>
      <p:sp>
        <p:nvSpPr>
          <p:cNvPr id="970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</a:t>
            </a:r>
            <a:r>
              <a:rPr lang="en-US" altLang="en-US" sz="3000" dirty="0"/>
              <a:t>TaxSlayer enters automatically on Federal 1040 Line 58 from Form 4137 for tip income not reported on W-2 and allocated tips</a:t>
            </a:r>
          </a:p>
          <a:p>
            <a:r>
              <a:rPr lang="en-US" altLang="en-US" sz="3000" dirty="0"/>
              <a:t> Discussed as part of Employee Compensation module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Picture 6" descr="NJ TaxSlayer" title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11653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Additional Tax on IRAs &amp; </a:t>
            </a:r>
            <a:br>
              <a:rPr lang="en-US" altLang="en-US" dirty="0"/>
            </a:br>
            <a:r>
              <a:rPr lang="en-US" altLang="en-US" dirty="0"/>
              <a:t>Other Qualified Retirement Plans</a:t>
            </a:r>
          </a:p>
        </p:txBody>
      </p:sp>
      <p:sp>
        <p:nvSpPr>
          <p:cNvPr id="97075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altLang="en-US" dirty="0"/>
              <a:t> </a:t>
            </a:r>
            <a:r>
              <a:rPr lang="en-US" altLang="en-US" sz="3000" dirty="0"/>
              <a:t>Includes: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600" dirty="0"/>
              <a:t>10% penalty for early withdrawal from IRA or other qualified retirement plan before age 59½</a:t>
            </a:r>
          </a:p>
          <a:p>
            <a:pPr lvl="1"/>
            <a:r>
              <a:rPr lang="en-US" altLang="en-US" sz="2600" dirty="0"/>
              <a:t> 50% penalty for failure to take full RMD</a:t>
            </a:r>
          </a:p>
          <a:p>
            <a:pPr lvl="1"/>
            <a:r>
              <a:rPr lang="en-US" altLang="en-US" sz="2600" dirty="0"/>
              <a:t> 6% penalty for excess contributions to IRA - </a:t>
            </a:r>
            <a:r>
              <a:rPr lang="en-US" altLang="en-US" sz="2600" dirty="0">
                <a:solidFill>
                  <a:srgbClr val="FF0000"/>
                </a:solidFill>
              </a:rPr>
              <a:t>Out of Scope</a:t>
            </a:r>
          </a:p>
          <a:p>
            <a:r>
              <a:rPr lang="en-US" altLang="en-US" sz="3000" dirty="0"/>
              <a:t>TaxSlayer enters automatically on Federal 1040 Line 59 from Form 5329</a:t>
            </a:r>
          </a:p>
          <a:p>
            <a:r>
              <a:rPr lang="en-US" altLang="en-US" sz="3000" dirty="0"/>
              <a:t> Discussed as part of Retirement Income module</a:t>
            </a:r>
          </a:p>
        </p:txBody>
      </p:sp>
      <p:pic>
        <p:nvPicPr>
          <p:cNvPr id="5" name="Picture 2" descr="http://www.speedysigns.com/images/decals/400c/Speedy/SHAPES/NOSYMB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886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8" name="Picture 7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475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5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Repayment of 2008 First-Time Homebuyer Credit</a:t>
            </a:r>
          </a:p>
        </p:txBody>
      </p:sp>
      <p:sp>
        <p:nvSpPr>
          <p:cNvPr id="10055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 </a:t>
            </a:r>
            <a:r>
              <a:rPr lang="en-US" altLang="en-US" sz="3000" dirty="0"/>
              <a:t>First-time homebuyers who took credit of up to $7,500 in 2008 must repay credit over 15 years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600" dirty="0"/>
              <a:t>Repayments began in 2010</a:t>
            </a:r>
          </a:p>
          <a:p>
            <a:pPr lvl="1"/>
            <a:r>
              <a:rPr lang="en-US" altLang="en-US" sz="2600" dirty="0"/>
              <a:t> If taxpayer dies, repayment of credit is not required. However, if taxpayers filed a joint return and one of them dies, surviving spouse must still pay back his/her part</a:t>
            </a:r>
          </a:p>
          <a:p>
            <a:r>
              <a:rPr lang="en-US" altLang="en-US" dirty="0"/>
              <a:t> </a:t>
            </a:r>
            <a:r>
              <a:rPr lang="en-US" altLang="en-US" sz="3000" dirty="0"/>
              <a:t>IRS no longer sends letter stating amount of credit, repayment amount  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600" dirty="0"/>
              <a:t>Link from TaxPrep4Free.org Preparer page to First Time Homebuyer Look-up Tool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16400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6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Repayment of </a:t>
            </a:r>
            <a:br>
              <a:rPr lang="en-US" altLang="en-US" dirty="0"/>
            </a:br>
            <a:r>
              <a:rPr lang="en-US" altLang="en-US" dirty="0"/>
              <a:t>2008 First-Time Homebuyer Credit</a:t>
            </a:r>
          </a:p>
        </p:txBody>
      </p:sp>
      <p:sp>
        <p:nvSpPr>
          <p:cNvPr id="10076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 </a:t>
            </a:r>
            <a:r>
              <a:rPr lang="en-US" altLang="en-US" sz="3000" dirty="0"/>
              <a:t>Payment above minimum in any year does not change subsequent years’ minimum 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600" dirty="0"/>
              <a:t>It just pays off credit faster</a:t>
            </a:r>
          </a:p>
          <a:p>
            <a:r>
              <a:rPr lang="en-US" altLang="en-US" dirty="0"/>
              <a:t> </a:t>
            </a:r>
            <a:r>
              <a:rPr lang="en-US" altLang="en-US" sz="3000" dirty="0"/>
              <a:t>Enter in Federal section \ Other Taxes \ </a:t>
            </a:r>
            <a:r>
              <a:rPr lang="en-US" sz="3000" dirty="0"/>
              <a:t>First-time Homebuyer Repayment (Form 5405)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600" dirty="0"/>
              <a:t>For MFJ clients, each must file individual Form 5405 listing ½ of required repayment amount</a:t>
            </a:r>
          </a:p>
          <a:p>
            <a:r>
              <a:rPr lang="en-US" altLang="en-US" dirty="0"/>
              <a:t> </a:t>
            </a:r>
            <a:r>
              <a:rPr lang="en-US" altLang="en-US" sz="3000" dirty="0"/>
              <a:t>Refer to TaxPrep4Free.org Special Topics document for details</a:t>
            </a:r>
          </a:p>
          <a:p>
            <a:pPr>
              <a:buNone/>
            </a:pPr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5" name="TextBox 4" descr="NJ (cont'd)" title="NJ (cont'd)"/>
          <p:cNvSpPr txBox="1"/>
          <p:nvPr/>
        </p:nvSpPr>
        <p:spPr>
          <a:xfrm>
            <a:off x="7933799" y="1082259"/>
            <a:ext cx="8292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/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8" name="Picture 7" descr="NJ TaxSlayer" title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91027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Disposition of Home after Claiming 2008 Homebuyer Credit - </a:t>
            </a:r>
            <a:r>
              <a:rPr lang="en-US" altLang="en-US" dirty="0">
                <a:solidFill>
                  <a:srgbClr val="FF0000"/>
                </a:solidFill>
              </a:rPr>
              <a:t>Out of Scope</a:t>
            </a:r>
          </a:p>
        </p:txBody>
      </p:sp>
      <p:sp>
        <p:nvSpPr>
          <p:cNvPr id="1009668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 </a:t>
            </a:r>
            <a:r>
              <a:rPr lang="en-US" altLang="en-US" sz="3000" dirty="0"/>
              <a:t>If home on which you received 2008 credit ceases to be main home, may have to repay remainder of loan (in full or in part) in that tax year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600" dirty="0"/>
              <a:t>Home is sold, transferred in divorce, converted to rental/business property, converted to vacation or 2</a:t>
            </a:r>
            <a:r>
              <a:rPr lang="en-US" altLang="en-US" sz="2600" baseline="30000" dirty="0"/>
              <a:t>nd</a:t>
            </a:r>
            <a:r>
              <a:rPr lang="en-US" altLang="en-US" sz="2600" dirty="0"/>
              <a:t> home, etc.</a:t>
            </a:r>
          </a:p>
          <a:p>
            <a:r>
              <a:rPr lang="en-US" altLang="en-US" dirty="0"/>
              <a:t> </a:t>
            </a:r>
            <a:r>
              <a:rPr lang="en-US" altLang="en-US" sz="3000" dirty="0"/>
              <a:t>Form 5405 Part III must be completed</a:t>
            </a:r>
          </a:p>
          <a:p>
            <a:r>
              <a:rPr lang="en-US" altLang="en-US" sz="3000" dirty="0">
                <a:solidFill>
                  <a:srgbClr val="FF0000"/>
                </a:solidFill>
              </a:rPr>
              <a:t> Out of scope</a:t>
            </a:r>
            <a:endParaRPr lang="en-US" altLang="en-US" sz="3000" dirty="0"/>
          </a:p>
          <a:p>
            <a:endParaRPr lang="en-US" altLang="en-US" dirty="0">
              <a:solidFill>
                <a:srgbClr val="FF0000"/>
              </a:solidFill>
            </a:endParaRP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Picture 2" descr="http://www.speedysigns.com/images/decals/400c/Speedy/SHAPES/NOSYMB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81000"/>
            <a:ext cx="510987" cy="51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306609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16422" t="5960" r="18668" b="10533"/>
          <a:stretch/>
        </p:blipFill>
        <p:spPr>
          <a:xfrm>
            <a:off x="612649" y="1820006"/>
            <a:ext cx="8074152" cy="4544907"/>
          </a:xfrm>
          <a:prstGeom prst="rect">
            <a:avLst/>
          </a:prstGeom>
        </p:spPr>
      </p:pic>
      <p:sp>
        <p:nvSpPr>
          <p:cNvPr id="956418" name="Title 1"/>
          <p:cNvSpPr>
            <a:spLocks noGrp="1"/>
          </p:cNvSpPr>
          <p:nvPr>
            <p:ph type="title"/>
          </p:nvPr>
        </p:nvSpPr>
        <p:spPr>
          <a:xfrm>
            <a:off x="609599" y="277813"/>
            <a:ext cx="8238565" cy="1143000"/>
          </a:xfrm>
        </p:spPr>
        <p:txBody>
          <a:bodyPr>
            <a:normAutofit fontScale="90000"/>
          </a:bodyPr>
          <a:lstStyle/>
          <a:p>
            <a:r>
              <a:rPr lang="en-US" altLang="en-US" sz="3100" dirty="0"/>
              <a:t>TS – Repayment of 2008 First-Time Homebuyer Credit</a:t>
            </a:r>
            <a:br>
              <a:rPr lang="en-US" altLang="en-US" sz="3100" dirty="0"/>
            </a:br>
            <a:r>
              <a:rPr lang="en-US" altLang="en-US" sz="2700" dirty="0">
                <a:solidFill>
                  <a:srgbClr val="0070C0"/>
                </a:solidFill>
              </a:rPr>
              <a:t>Federal Section \ Other Taxes \ First-time Homebuyer Repayment (Form 5405)</a:t>
            </a:r>
            <a:endParaRPr lang="en-US" altLang="en-US" sz="2400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1" name="Picture 10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074228" y="2186517"/>
            <a:ext cx="4955203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MFJ couples must file separate Forms 5405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55371" y="4843090"/>
            <a:ext cx="3106270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Credit received; ½ if MFJ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55371" y="5325607"/>
            <a:ext cx="3749744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Amount already repaid; ½ if MFJ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55371" y="5828859"/>
            <a:ext cx="4506362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Amount to be repaid this year; ½ if MFJ</a:t>
            </a:r>
          </a:p>
        </p:txBody>
      </p:sp>
      <p:sp>
        <p:nvSpPr>
          <p:cNvPr id="18" name="Oval 5"/>
          <p:cNvSpPr>
            <a:spLocks noChangeArrowheads="1"/>
          </p:cNvSpPr>
          <p:nvPr/>
        </p:nvSpPr>
        <p:spPr bwMode="auto">
          <a:xfrm>
            <a:off x="683978" y="4884612"/>
            <a:ext cx="533400" cy="28465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19" name="Oval 5"/>
          <p:cNvSpPr>
            <a:spLocks noChangeArrowheads="1"/>
          </p:cNvSpPr>
          <p:nvPr/>
        </p:nvSpPr>
        <p:spPr bwMode="auto">
          <a:xfrm>
            <a:off x="714774" y="5287233"/>
            <a:ext cx="533400" cy="30106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21" name="Oval 5"/>
          <p:cNvSpPr>
            <a:spLocks noChangeArrowheads="1"/>
          </p:cNvSpPr>
          <p:nvPr/>
        </p:nvSpPr>
        <p:spPr bwMode="auto">
          <a:xfrm>
            <a:off x="616826" y="5895081"/>
            <a:ext cx="533400" cy="27376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cxnSp>
        <p:nvCxnSpPr>
          <p:cNvPr id="22" name="Straight Arrow Connector 21"/>
          <p:cNvCxnSpPr>
            <a:stCxn id="15" idx="1"/>
            <a:endCxn id="18" idx="6"/>
          </p:cNvCxnSpPr>
          <p:nvPr/>
        </p:nvCxnSpPr>
        <p:spPr bwMode="auto">
          <a:xfrm flipH="1" flipV="1">
            <a:off x="1217378" y="5026939"/>
            <a:ext cx="1037993" cy="817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H="1">
            <a:off x="1248175" y="5437765"/>
            <a:ext cx="1007196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>
            <a:stCxn id="17" idx="1"/>
            <a:endCxn id="21" idx="6"/>
          </p:cNvCxnSpPr>
          <p:nvPr/>
        </p:nvCxnSpPr>
        <p:spPr bwMode="auto">
          <a:xfrm flipH="1">
            <a:off x="1150226" y="6013525"/>
            <a:ext cx="1105145" cy="1844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Oval 4"/>
          <p:cNvSpPr>
            <a:spLocks noChangeArrowheads="1"/>
          </p:cNvSpPr>
          <p:nvPr/>
        </p:nvSpPr>
        <p:spPr bwMode="auto">
          <a:xfrm>
            <a:off x="634048" y="2229277"/>
            <a:ext cx="927097" cy="32657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612648" y="1551505"/>
            <a:ext cx="596265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03968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648</Words>
  <Application>Microsoft Office PowerPoint</Application>
  <PresentationFormat>On-screen Show (4:3)</PresentationFormat>
  <Paragraphs>124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Calibri</vt:lpstr>
      <vt:lpstr>Verdana</vt:lpstr>
      <vt:lpstr>Wingdings</vt:lpstr>
      <vt:lpstr>NJ Template 06</vt:lpstr>
      <vt:lpstr>Other Taxes</vt:lpstr>
      <vt:lpstr>Other Taxes</vt:lpstr>
      <vt:lpstr>Self-Employment Tax</vt:lpstr>
      <vt:lpstr>Unreported Social Security &amp; Medicare Tax</vt:lpstr>
      <vt:lpstr>Additional Tax on IRAs &amp;  Other Qualified Retirement Plans</vt:lpstr>
      <vt:lpstr>Repayment of 2008 First-Time Homebuyer Credit</vt:lpstr>
      <vt:lpstr>Repayment of  2008 First-Time Homebuyer Credit</vt:lpstr>
      <vt:lpstr>Disposition of Home after Claiming 2008 Homebuyer Credit - Out of Scope</vt:lpstr>
      <vt:lpstr>TS – Repayment of 2008 First-Time Homebuyer Credit Federal Section \ Other Taxes \ First-time Homebuyer Repayment (Form 5405)</vt:lpstr>
      <vt:lpstr>TS – Repayment of 2008 First-Time Homebuyer Credit – 1040 Line 60b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5</cp:revision>
  <cp:lastPrinted>2012-10-15T20:27:10Z</cp:lastPrinted>
  <dcterms:created xsi:type="dcterms:W3CDTF">2014-10-17T16:41:52Z</dcterms:created>
  <dcterms:modified xsi:type="dcterms:W3CDTF">2017-11-15T04:25:11Z</dcterms:modified>
</cp:coreProperties>
</file>